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78" r:id="rId5"/>
    <p:sldId id="280" r:id="rId6"/>
    <p:sldId id="284" r:id="rId7"/>
    <p:sldId id="292" r:id="rId8"/>
    <p:sldId id="285" r:id="rId9"/>
    <p:sldId id="299" r:id="rId10"/>
    <p:sldId id="283" r:id="rId11"/>
    <p:sldId id="295" r:id="rId12"/>
    <p:sldId id="294" r:id="rId13"/>
    <p:sldId id="296" r:id="rId14"/>
    <p:sldId id="328" r:id="rId15"/>
    <p:sldId id="321" r:id="rId16"/>
    <p:sldId id="322" r:id="rId17"/>
    <p:sldId id="329" r:id="rId18"/>
    <p:sldId id="301" r:id="rId19"/>
    <p:sldId id="302" r:id="rId20"/>
    <p:sldId id="303" r:id="rId21"/>
    <p:sldId id="305" r:id="rId22"/>
    <p:sldId id="304" r:id="rId23"/>
    <p:sldId id="317" r:id="rId24"/>
    <p:sldId id="319" r:id="rId25"/>
    <p:sldId id="330" r:id="rId26"/>
    <p:sldId id="307" r:id="rId27"/>
    <p:sldId id="308" r:id="rId28"/>
    <p:sldId id="309" r:id="rId29"/>
    <p:sldId id="310" r:id="rId30"/>
    <p:sldId id="331" r:id="rId31"/>
    <p:sldId id="311" r:id="rId32"/>
    <p:sldId id="312" r:id="rId33"/>
    <p:sldId id="332" r:id="rId34"/>
    <p:sldId id="313" r:id="rId35"/>
    <p:sldId id="318" r:id="rId36"/>
    <p:sldId id="314" r:id="rId37"/>
  </p:sldIdLst>
  <p:sldSz cx="12192000" cy="6858000"/>
  <p:notesSz cx="7315200" cy="96012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ndara" panose="020E0502030303020204" pitchFamily="34" charset="0"/>
      <p:regular r:id="rId44"/>
      <p:bold r:id="rId45"/>
      <p:italic r:id="rId46"/>
      <p:boldItalic r:id="rId47"/>
    </p:embeddedFont>
    <p:embeddedFont>
      <p:font typeface="Orbitron" panose="020B0604020202020204" charset="0"/>
      <p:regular r:id="rId48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D500B00-0CEE-448B-8A3E-877D6F572047}">
          <p14:sldIdLst>
            <p14:sldId id="278"/>
          </p14:sldIdLst>
        </p14:section>
        <p14:section name="Introduction" id="{14AADF6E-49FA-4FEA-AB10-5BEA6D00EC66}">
          <p14:sldIdLst>
            <p14:sldId id="280"/>
            <p14:sldId id="284"/>
            <p14:sldId id="292"/>
            <p14:sldId id="285"/>
            <p14:sldId id="299"/>
            <p14:sldId id="283"/>
            <p14:sldId id="295"/>
            <p14:sldId id="294"/>
            <p14:sldId id="296"/>
          </p14:sldIdLst>
        </p14:section>
        <p14:section name="Status" id="{2D2CC31E-8C88-456E-B6AD-33D6BE73699E}">
          <p14:sldIdLst>
            <p14:sldId id="328"/>
            <p14:sldId id="321"/>
            <p14:sldId id="322"/>
          </p14:sldIdLst>
        </p14:section>
        <p14:section name="Ballots &amp; Tallying" id="{FB863F71-B377-4F10-AC6B-F538941E4323}">
          <p14:sldIdLst>
            <p14:sldId id="329"/>
            <p14:sldId id="301"/>
            <p14:sldId id="302"/>
            <p14:sldId id="303"/>
            <p14:sldId id="305"/>
            <p14:sldId id="304"/>
            <p14:sldId id="317"/>
            <p14:sldId id="319"/>
          </p14:sldIdLst>
        </p14:section>
        <p14:section name="Official Results" id="{C3249F7D-2284-4E05-AA16-7E22D99A55CA}">
          <p14:sldIdLst>
            <p14:sldId id="330"/>
            <p14:sldId id="307"/>
            <p14:sldId id="308"/>
            <p14:sldId id="309"/>
            <p14:sldId id="310"/>
          </p14:sldIdLst>
        </p14:section>
        <p14:section name="Moving" id="{0D50E477-CB3D-4B12-9C6B-6EA86B878E81}">
          <p14:sldIdLst>
            <p14:sldId id="331"/>
            <p14:sldId id="311"/>
            <p14:sldId id="312"/>
          </p14:sldIdLst>
        </p14:section>
        <p14:section name="Voter Rolls" id="{24685136-7844-44FF-A40B-E04E58DFF37B}">
          <p14:sldIdLst>
            <p14:sldId id="332"/>
            <p14:sldId id="313"/>
            <p14:sldId id="318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B2F2"/>
    <a:srgbClr val="DF0302"/>
    <a:srgbClr val="010D2A"/>
    <a:srgbClr val="051530"/>
    <a:srgbClr val="0C294E"/>
    <a:srgbClr val="060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740E14-1663-423F-8C94-693E5A18AD82}" v="106" dt="2021-09-24T16:50:55.949"/>
    <p1510:client id="{AA946A7D-BB29-46F2-BB88-95E293A169D8}" v="6793" dt="2021-09-23T18:03:11.7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13" autoAdjust="0"/>
    <p:restoredTop sz="76383" autoAdjust="0"/>
  </p:normalViewPr>
  <p:slideViewPr>
    <p:cSldViewPr>
      <p:cViewPr varScale="1">
        <p:scale>
          <a:sx n="87" d="100"/>
          <a:sy n="87" d="100"/>
        </p:scale>
        <p:origin x="246" y="84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415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0" Type="http://schemas.openxmlformats.org/officeDocument/2006/relationships/slide" Target="slides/slide16.xml"/><Relationship Id="rId41" Type="http://schemas.openxmlformats.org/officeDocument/2006/relationships/font" Target="fonts/font2.fntdata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las Logan" userId="b2045608-957d-4981-8a31-32b6130eded0" providerId="ADAL" clId="{10740E14-1663-423F-8C94-693E5A18AD82}"/>
    <pc:docChg chg="addSld delSld modSld addSection delSection modSection modNotesMaster modHandout">
      <pc:chgData name="Douglas Logan" userId="b2045608-957d-4981-8a31-32b6130eded0" providerId="ADAL" clId="{10740E14-1663-423F-8C94-693E5A18AD82}" dt="2021-09-24T16:50:55.949" v="110" actId="20577"/>
      <pc:docMkLst>
        <pc:docMk/>
      </pc:docMkLst>
      <pc:sldChg chg="del">
        <pc:chgData name="Douglas Logan" userId="b2045608-957d-4981-8a31-32b6130eded0" providerId="ADAL" clId="{10740E14-1663-423F-8C94-693E5A18AD82}" dt="2021-09-23T19:07:29.102" v="4" actId="47"/>
        <pc:sldMkLst>
          <pc:docMk/>
          <pc:sldMk cId="3499675049" sldId="316"/>
        </pc:sldMkLst>
      </pc:sldChg>
      <pc:sldChg chg="modSp add del">
        <pc:chgData name="Douglas Logan" userId="b2045608-957d-4981-8a31-32b6130eded0" providerId="ADAL" clId="{10740E14-1663-423F-8C94-693E5A18AD82}" dt="2021-09-24T16:49:59.955" v="48" actId="47"/>
        <pc:sldMkLst>
          <pc:docMk/>
          <pc:sldMk cId="3089528815" sldId="320"/>
        </pc:sldMkLst>
        <pc:spChg chg="mod">
          <ac:chgData name="Douglas Logan" userId="b2045608-957d-4981-8a31-32b6130eded0" providerId="ADAL" clId="{10740E14-1663-423F-8C94-693E5A18AD82}" dt="2021-09-23T19:08:14.982" v="45" actId="20577"/>
          <ac:spMkLst>
            <pc:docMk/>
            <pc:sldMk cId="3089528815" sldId="320"/>
            <ac:spMk id="3" creationId="{803B0A02-E2DE-4235-B74B-F2427606CFE1}"/>
          </ac:spMkLst>
        </pc:spChg>
      </pc:sldChg>
      <pc:sldChg chg="modSp add">
        <pc:chgData name="Douglas Logan" userId="b2045608-957d-4981-8a31-32b6130eded0" providerId="ADAL" clId="{10740E14-1663-423F-8C94-693E5A18AD82}" dt="2021-09-24T16:50:55.949" v="110" actId="20577"/>
        <pc:sldMkLst>
          <pc:docMk/>
          <pc:sldMk cId="1693646139" sldId="321"/>
        </pc:sldMkLst>
        <pc:spChg chg="mod">
          <ac:chgData name="Douglas Logan" userId="b2045608-957d-4981-8a31-32b6130eded0" providerId="ADAL" clId="{10740E14-1663-423F-8C94-693E5A18AD82}" dt="2021-09-24T16:50:55.949" v="110" actId="20577"/>
          <ac:spMkLst>
            <pc:docMk/>
            <pc:sldMk cId="1693646139" sldId="321"/>
            <ac:spMk id="3" creationId="{803B0A02-E2DE-4235-B74B-F2427606CFE1}"/>
          </ac:spMkLst>
        </pc:spChg>
      </pc:sldChg>
      <pc:sldChg chg="add">
        <pc:chgData name="Douglas Logan" userId="b2045608-957d-4981-8a31-32b6130eded0" providerId="ADAL" clId="{10740E14-1663-423F-8C94-693E5A18AD82}" dt="2021-09-24T16:49:56.481" v="47"/>
        <pc:sldMkLst>
          <pc:docMk/>
          <pc:sldMk cId="3487447363" sldId="3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62B48F5-BACC-47D6-A0F7-82FBF9C6BC85}" type="datetimeFigureOut">
              <a:rPr lang="en-US"/>
              <a:t>9/24/2021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5ACAF8E-318A-4EFE-8633-D9E72ABCE0E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CB1CD00-5424-4675-AB18-2C419B060449}" type="datetimeFigureOut">
              <a:rPr lang="en-US"/>
              <a:t>9/24/2021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EE2CF44-2B13-41B4-A334-1CDF534EEBB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00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2592 more DUPS than DSDs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211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2592 more DUPS than DSDs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57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2592 more DUPS than DSDs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52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16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2592 more DUPS than DSDs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21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2592 more DUPS than DSDs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7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2592 more DUPS than DSDs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70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1905000"/>
            <a:ext cx="12188952" cy="304800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 w="25400">
            <a:solidFill>
              <a:srgbClr val="25B2F2">
                <a:alpha val="75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 bwMode="black">
          <a:xfrm>
            <a:off x="152400" y="2057400"/>
            <a:ext cx="11887200" cy="2743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19200" y="3227305"/>
            <a:ext cx="10134600" cy="838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571500" y="2819400"/>
            <a:ext cx="10058400" cy="4127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rgbClr val="25B2F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5791200"/>
            <a:ext cx="3254502" cy="8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gray">
          <a:xfrm>
            <a:off x="0" y="2209800"/>
            <a:ext cx="12192000" cy="2286000"/>
          </a:xfrm>
          <a:prstGeom prst="rect">
            <a:avLst/>
          </a:prstGeom>
          <a:solidFill>
            <a:schemeClr val="bg2">
              <a:alpha val="50000"/>
            </a:schemeClr>
          </a:solidFill>
          <a:ln w="25400">
            <a:solidFill>
              <a:srgbClr val="25B2F2">
                <a:alpha val="7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black">
          <a:xfrm>
            <a:off x="152400" y="2362200"/>
            <a:ext cx="11887200" cy="19811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646176" y="2971800"/>
            <a:ext cx="10896600" cy="838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5791200"/>
            <a:ext cx="3254502" cy="8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">
          <a:xfrm>
            <a:off x="457200" y="1219200"/>
            <a:ext cx="11277600" cy="5257800"/>
          </a:xfrm>
          <a:prstGeom prst="rect">
            <a:avLst/>
          </a:prstGeom>
          <a:solidFill>
            <a:schemeClr val="bg1"/>
          </a:solidFill>
          <a:ln w="25400">
            <a:solidFill>
              <a:srgbClr val="25B2F2">
                <a:alpha val="75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447800"/>
            <a:ext cx="10820400" cy="68580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92D050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1"/>
            <a:ext cx="9601200" cy="4038600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0269"/>
            <a:ext cx="2873502" cy="753496"/>
          </a:xfrm>
          <a:prstGeom prst="rect">
            <a:avLst/>
          </a:prstGeom>
        </p:spPr>
      </p:pic>
      <p:sp>
        <p:nvSpPr>
          <p:cNvPr id="12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3429000" y="304800"/>
            <a:ext cx="8305800" cy="6044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tx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Orbitron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slide title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© Copyright 2017  -  Cyber Ninjas -  All Rights Reserved  -  Slide </a:t>
            </a:r>
            <a:fld id="{61419AA3-A83A-4C9B-80B0-1B99D4CE9A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>
        <p:tmplLst>
          <p:tmpl lvl="1">
            <p:tnLst>
              <p:par>
                <p:cTn presetID="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1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0269"/>
            <a:ext cx="2873502" cy="753496"/>
          </a:xfrm>
          <a:prstGeom prst="rect">
            <a:avLst/>
          </a:prstGeom>
        </p:spPr>
      </p:pic>
      <p:sp>
        <p:nvSpPr>
          <p:cNvPr id="17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3429000" y="304800"/>
            <a:ext cx="8305800" cy="6044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tx1"/>
                </a:solidFill>
                <a:effectLst>
                  <a:outerShdw blurRad="50800" dist="508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slide title</a:t>
            </a:r>
          </a:p>
        </p:txBody>
      </p:sp>
      <p:sp>
        <p:nvSpPr>
          <p:cNvPr id="18" name="Rectangle 17"/>
          <p:cNvSpPr/>
          <p:nvPr userDrawn="1"/>
        </p:nvSpPr>
        <p:spPr bwMode="black">
          <a:xfrm>
            <a:off x="457200" y="1219200"/>
            <a:ext cx="11277600" cy="5257800"/>
          </a:xfrm>
          <a:prstGeom prst="rect">
            <a:avLst/>
          </a:prstGeom>
          <a:solidFill>
            <a:schemeClr val="bg1"/>
          </a:solidFill>
          <a:ln w="25400">
            <a:solidFill>
              <a:srgbClr val="25B2F2">
                <a:alpha val="75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447800"/>
            <a:ext cx="10820400" cy="68580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92D050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685800" y="2209801"/>
            <a:ext cx="5257800" cy="4038600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3"/>
          </p:nvPr>
        </p:nvSpPr>
        <p:spPr>
          <a:xfrm>
            <a:off x="6248400" y="2209801"/>
            <a:ext cx="5257800" cy="4038600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© Copyright 2017  -  Cyber Ninjas -  All Rights Reserved  -  Slide </a:t>
            </a:r>
            <a:fld id="{61419AA3-A83A-4C9B-80B0-1B99D4CE9A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bg1">
              <a:lumMod val="95000"/>
              <a:lumOff val="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© Copyright 2017  -  Cyber Ninjas -  All Rights Reserved  -  Slide </a:t>
            </a:r>
            <a:fld id="{61419AA3-A83A-4C9B-80B0-1B99D4CE9A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Forensic Election Audit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Maricopa County:</a:t>
            </a:r>
          </a:p>
        </p:txBody>
      </p:sp>
    </p:spTree>
    <p:extLst>
      <p:ext uri="{BB962C8B-B14F-4D97-AF65-F5344CB8AC3E}">
        <p14:creationId xmlns:p14="http://schemas.microsoft.com/office/powerpoint/2010/main" val="172107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510575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worktable&#10;&#10;Description automatically generated">
            <a:extLst>
              <a:ext uri="{FF2B5EF4-FFF2-40B4-BE49-F238E27FC236}">
                <a16:creationId xmlns:a16="http://schemas.microsoft.com/office/drawing/2014/main" id="{8BC6CC44-B8E4-4A14-8614-C3F7B7392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44600"/>
            <a:ext cx="10591800" cy="520487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4770-6C22-4B6E-BFD0-9E56D5C399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F5EFE-64B9-476E-8E74-D8F3DA2CAA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44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2209801"/>
            <a:ext cx="4953000" cy="4038600"/>
          </a:xfrm>
        </p:spPr>
        <p:txBody>
          <a:bodyPr/>
          <a:lstStyle/>
          <a:p>
            <a:r>
              <a:rPr lang="en-US" dirty="0"/>
              <a:t>2.1M ballots processed by hand</a:t>
            </a:r>
          </a:p>
          <a:p>
            <a:r>
              <a:rPr lang="en-US" dirty="0"/>
              <a:t>Over 1,500 people involved</a:t>
            </a:r>
          </a:p>
          <a:p>
            <a:r>
              <a:rPr lang="en-US" dirty="0"/>
              <a:t>Over 100,000 hours of time contributed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Content Placeholder 6" descr="A picture containing worktable&#10;&#10;Description automatically generated">
            <a:extLst>
              <a:ext uri="{FF2B5EF4-FFF2-40B4-BE49-F238E27FC236}">
                <a16:creationId xmlns:a16="http://schemas.microsoft.com/office/drawing/2014/main" id="{27499B86-886F-4873-81E4-637C21F32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2159000"/>
            <a:ext cx="5995853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8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A7E77-0D4B-4646-9A69-F45CF88563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1A0AC-BC4E-46B7-B2D2-4F9C1686E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2" name="Content Placeholder 6" descr="A picture containing fence, person, outdoor&#10;&#10;Description automatically generated">
            <a:extLst>
              <a:ext uri="{FF2B5EF4-FFF2-40B4-BE49-F238E27FC236}">
                <a16:creationId xmlns:a16="http://schemas.microsoft.com/office/drawing/2014/main" id="{BBA905B5-B50E-4A89-8F46-31C6230555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24366"/>
            <a:ext cx="10439400" cy="524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7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picture containing text, indoor, table, cluttered&#10;&#10;Description automatically generated">
            <a:extLst>
              <a:ext uri="{FF2B5EF4-FFF2-40B4-BE49-F238E27FC236}">
                <a16:creationId xmlns:a16="http://schemas.microsoft.com/office/drawing/2014/main" id="{2558FD95-D664-4FD0-A85C-C06A294140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133595"/>
            <a:ext cx="5685009" cy="29795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0" y="2133595"/>
            <a:ext cx="5105400" cy="4038600"/>
          </a:xfrm>
        </p:spPr>
        <p:txBody>
          <a:bodyPr/>
          <a:lstStyle/>
          <a:p>
            <a:r>
              <a:rPr lang="en-US" dirty="0"/>
              <a:t>The perimeter was secured at the coliseum</a:t>
            </a:r>
          </a:p>
          <a:p>
            <a:r>
              <a:rPr lang="en-US" dirty="0"/>
              <a:t>COVID checks &amp; access validation</a:t>
            </a:r>
          </a:p>
          <a:p>
            <a:r>
              <a:rPr lang="en-US" dirty="0"/>
              <a:t>Ballots &amp; election equipment were secure in corrals</a:t>
            </a:r>
          </a:p>
          <a:p>
            <a:r>
              <a:rPr lang="en-US" dirty="0"/>
              <a:t>24/7 video surveillance &amp; law enforcement guard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Content Placeholder 6" descr="A picture containing fence, person, outdoor&#10;&#10;Description automatically generated">
            <a:extLst>
              <a:ext uri="{FF2B5EF4-FFF2-40B4-BE49-F238E27FC236}">
                <a16:creationId xmlns:a16="http://schemas.microsoft.com/office/drawing/2014/main" id="{8FA8AC87-EE84-4F0C-AF75-9FE8F5D7B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33598"/>
            <a:ext cx="5676900" cy="2850683"/>
          </a:xfrm>
          <a:prstGeom prst="rect">
            <a:avLst/>
          </a:prstGeom>
        </p:spPr>
      </p:pic>
      <p:pic>
        <p:nvPicPr>
          <p:cNvPr id="9" name="Content Placeholder 10" descr="A picture containing text, sky, car, road&#10;&#10;Description automatically generated">
            <a:extLst>
              <a:ext uri="{FF2B5EF4-FFF2-40B4-BE49-F238E27FC236}">
                <a16:creationId xmlns:a16="http://schemas.microsoft.com/office/drawing/2014/main" id="{B986A0C5-FDA5-4101-80D1-E1F8F45886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33597"/>
            <a:ext cx="5676900" cy="2986619"/>
          </a:xfrm>
          <a:prstGeom prst="rect">
            <a:avLst/>
          </a:prstGeom>
        </p:spPr>
      </p:pic>
      <p:pic>
        <p:nvPicPr>
          <p:cNvPr id="10" name="Content Placeholder 6" descr="A picture containing text, shop&#10;&#10;Description automatically generated">
            <a:extLst>
              <a:ext uri="{FF2B5EF4-FFF2-40B4-BE49-F238E27FC236}">
                <a16:creationId xmlns:a16="http://schemas.microsoft.com/office/drawing/2014/main" id="{97D1EBCF-2F0D-486A-8F62-04615631E0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33596"/>
            <a:ext cx="4495800" cy="2979528"/>
          </a:xfrm>
          <a:prstGeom prst="rect">
            <a:avLst/>
          </a:prstGeom>
          <a:noFill/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119308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9340D830-2A37-409D-B7B0-38CD62956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31900"/>
            <a:ext cx="9898749" cy="521226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D8CB3-C288-456A-81F6-0A82C65CE4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F25DF-7D54-4302-A4DD-FA099CD89B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16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Tallying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2209801"/>
            <a:ext cx="4953000" cy="4038600"/>
          </a:xfrm>
        </p:spPr>
        <p:txBody>
          <a:bodyPr/>
          <a:lstStyle/>
          <a:p>
            <a:r>
              <a:rPr lang="en-US" dirty="0"/>
              <a:t>All counters were Maricopa residents who voted in the last election.</a:t>
            </a:r>
          </a:p>
          <a:p>
            <a:r>
              <a:rPr lang="en-US" dirty="0"/>
              <a:t>Each person was run through a standard background check.</a:t>
            </a:r>
          </a:p>
          <a:p>
            <a:r>
              <a:rPr lang="en-US" dirty="0"/>
              <a:t>All three counters counted “blind” without any talking.</a:t>
            </a:r>
          </a:p>
          <a:p>
            <a:r>
              <a:rPr lang="en-US" dirty="0"/>
              <a:t>Roughly every ~50 ballots tallies were compared and needed to agree or be redone.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Content Placeholder 6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99D86AB1-1084-4C7A-9BC7-6161A1C69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33599"/>
            <a:ext cx="5676900" cy="298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DAD58-8C1D-411B-B2A1-39AB189F82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795BE-09C8-482E-A51C-84F6714CB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Content Placeholder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C8AB20B4-79FC-48A2-A282-D3435E833E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95400"/>
            <a:ext cx="9677400" cy="508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4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98A5D5A5-0CFA-4768-BCBE-BB4125B392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33598"/>
            <a:ext cx="5693739" cy="2989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Examination (PE)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2209801"/>
            <a:ext cx="4953000" cy="4038600"/>
          </a:xfrm>
        </p:spPr>
        <p:txBody>
          <a:bodyPr/>
          <a:lstStyle/>
          <a:p>
            <a:r>
              <a:rPr lang="en-US" dirty="0"/>
              <a:t>High quality DLSR images captured of the front and back of all ballots</a:t>
            </a:r>
          </a:p>
          <a:p>
            <a:r>
              <a:rPr lang="en-US" dirty="0"/>
              <a:t>Microscope images captured of key ballot locations</a:t>
            </a:r>
          </a:p>
          <a:p>
            <a:r>
              <a:rPr lang="en-US" dirty="0"/>
              <a:t>Over 140TB of data storage for PE alone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Introduction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Content Placeholder 6" descr="A person writing on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93A1263D-0010-4448-8B59-D723EAF071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2133598"/>
            <a:ext cx="5693739" cy="277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2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1892263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10744200" cy="4038600"/>
          </a:xfrm>
        </p:spPr>
        <p:txBody>
          <a:bodyPr numCol="2"/>
          <a:lstStyle/>
          <a:p>
            <a:r>
              <a:rPr lang="en-US" dirty="0"/>
              <a:t>Complete</a:t>
            </a:r>
          </a:p>
          <a:p>
            <a:pPr lvl="1"/>
            <a:r>
              <a:rPr lang="en-US" dirty="0"/>
              <a:t>Hand-counting of all federal races</a:t>
            </a:r>
          </a:p>
          <a:p>
            <a:pPr lvl="1"/>
            <a:r>
              <a:rPr lang="en-US" dirty="0"/>
              <a:t>Image and microscope capture of all ballots</a:t>
            </a:r>
          </a:p>
          <a:p>
            <a:pPr lvl="1"/>
            <a:r>
              <a:rPr lang="en-US" dirty="0"/>
              <a:t>Review &amp; Comparison of Official Results</a:t>
            </a:r>
          </a:p>
          <a:p>
            <a:pPr lvl="1"/>
            <a:r>
              <a:rPr lang="en-US" dirty="0"/>
              <a:t>Analysis of the Voter Rolls</a:t>
            </a:r>
          </a:p>
          <a:p>
            <a:r>
              <a:rPr lang="en-US" dirty="0"/>
              <a:t>Expected Soon</a:t>
            </a:r>
          </a:p>
          <a:p>
            <a:pPr lvl="1"/>
            <a:r>
              <a:rPr lang="en-US" dirty="0"/>
              <a:t>Review of Splunk Logs and Routers via Settlement Agreement terms.</a:t>
            </a:r>
          </a:p>
          <a:p>
            <a:pPr lvl="1"/>
            <a:r>
              <a:rPr lang="en-US" dirty="0"/>
              <a:t>Completion of Paper Analysis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Status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64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10744200" cy="3886205"/>
          </a:xfrm>
        </p:spPr>
        <p:txBody>
          <a:bodyPr numCol="2"/>
          <a:lstStyle/>
          <a:p>
            <a:r>
              <a:rPr lang="en-US" dirty="0"/>
              <a:t>No Longer In Scope</a:t>
            </a:r>
          </a:p>
          <a:p>
            <a:pPr lvl="1"/>
            <a:r>
              <a:rPr lang="en-US" sz="2000" dirty="0"/>
              <a:t>Canvasses to confirm voter rolls</a:t>
            </a:r>
          </a:p>
          <a:p>
            <a:pPr lvl="2"/>
            <a:r>
              <a:rPr lang="en-US" sz="2000" dirty="0"/>
              <a:t>Removed from scope of work.</a:t>
            </a:r>
          </a:p>
          <a:p>
            <a:pPr lvl="1"/>
            <a:r>
              <a:rPr lang="en-US" sz="2000" dirty="0"/>
              <a:t>Review of tabulator configuration to check internet configuration.</a:t>
            </a:r>
          </a:p>
          <a:p>
            <a:pPr lvl="2"/>
            <a:r>
              <a:rPr lang="en-US" sz="2000" dirty="0"/>
              <a:t>Hardware tokens never provided by the County.</a:t>
            </a:r>
          </a:p>
          <a:p>
            <a:pPr lvl="1"/>
            <a:r>
              <a:rPr lang="en-US" sz="2000" dirty="0"/>
              <a:t>Review of Voter Roll System</a:t>
            </a:r>
          </a:p>
          <a:p>
            <a:pPr lvl="2"/>
            <a:r>
              <a:rPr lang="en-US" sz="2000" dirty="0"/>
              <a:t>Systems accessing rolls never provided by the County.</a:t>
            </a:r>
          </a:p>
          <a:p>
            <a:pPr marL="685800" lvl="2" indent="0">
              <a:buNone/>
            </a:pPr>
            <a:endParaRPr lang="en-US" sz="2000" dirty="0"/>
          </a:p>
          <a:p>
            <a:pPr lvl="1"/>
            <a:r>
              <a:rPr lang="en-US" sz="2000" dirty="0"/>
              <a:t>Review of ICX Devices</a:t>
            </a:r>
          </a:p>
          <a:p>
            <a:pPr lvl="2"/>
            <a:r>
              <a:rPr lang="en-US" sz="2000" dirty="0"/>
              <a:t>Systems never provided by the County.</a:t>
            </a:r>
          </a:p>
          <a:p>
            <a:pPr lvl="1"/>
            <a:r>
              <a:rPr lang="en-US" sz="2000" dirty="0"/>
              <a:t>Review of provisional ballots</a:t>
            </a:r>
          </a:p>
          <a:p>
            <a:pPr lvl="2"/>
            <a:r>
              <a:rPr lang="en-US" sz="2000" dirty="0"/>
              <a:t>Provisional Ballots Never Provided by County.</a:t>
            </a:r>
          </a:p>
          <a:p>
            <a:pPr lvl="1"/>
            <a:r>
              <a:rPr lang="en-US" sz="2000" dirty="0"/>
              <a:t>Review of undeliverable ballots</a:t>
            </a:r>
          </a:p>
          <a:p>
            <a:pPr lvl="2"/>
            <a:r>
              <a:rPr lang="en-US" sz="2000" dirty="0"/>
              <a:t>Undeliverable ballots never provided by county.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Status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44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Ballots &amp; Tallying</a:t>
            </a:r>
          </a:p>
        </p:txBody>
      </p:sp>
    </p:spTree>
    <p:extLst>
      <p:ext uri="{BB962C8B-B14F-4D97-AF65-F5344CB8AC3E}">
        <p14:creationId xmlns:p14="http://schemas.microsoft.com/office/powerpoint/2010/main" val="671055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Ballots &amp; Tallying 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10744200" cy="4038600"/>
          </a:xfrm>
        </p:spPr>
        <p:txBody>
          <a:bodyPr/>
          <a:lstStyle/>
          <a:p>
            <a:r>
              <a:rPr lang="en-US" dirty="0"/>
              <a:t>Ballots that are damaged or can’t be processed by a tabulator are duplicated.</a:t>
            </a:r>
          </a:p>
          <a:p>
            <a:r>
              <a:rPr lang="en-US" dirty="0"/>
              <a:t>Damaged Sent to Duplicates (DSD) are the originals, DUPs the Duplicate.</a:t>
            </a:r>
          </a:p>
          <a:p>
            <a:r>
              <a:rPr lang="en-US" dirty="0"/>
              <a:t>There should be one DSD per DUP.</a:t>
            </a:r>
          </a:p>
          <a:p>
            <a:r>
              <a:rPr lang="en-US" dirty="0"/>
              <a:t>There should be a unique serial number to match up a DSD to its DUP.</a:t>
            </a:r>
          </a:p>
          <a:p>
            <a:r>
              <a:rPr lang="en-US" dirty="0"/>
              <a:t>Duplicate ballots should be stored separately from original ballots.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Ballots &amp; Tallying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5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0" y="304800"/>
            <a:ext cx="8305800" cy="604434"/>
          </a:xfrm>
        </p:spPr>
        <p:txBody>
          <a:bodyPr>
            <a:normAutofit/>
          </a:bodyPr>
          <a:lstStyle/>
          <a:p>
            <a:r>
              <a:rPr lang="en-US" sz="3700" dirty="0"/>
              <a:t>Ballots &amp; Tallying – MC Forensic Audit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47800"/>
            <a:ext cx="10820400" cy="685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2159000"/>
            <a:ext cx="4572000" cy="4038600"/>
          </a:xfrm>
        </p:spPr>
        <p:txBody>
          <a:bodyPr>
            <a:normAutofit/>
          </a:bodyPr>
          <a:lstStyle/>
          <a:p>
            <a:r>
              <a:rPr lang="en-US" dirty="0"/>
              <a:t>Duplicate ballots comingled with original ballots</a:t>
            </a:r>
          </a:p>
          <a:p>
            <a:r>
              <a:rPr lang="en-US" dirty="0"/>
              <a:t>Duplicated ballots with incorrect &amp; missing serial numbers</a:t>
            </a:r>
          </a:p>
          <a:p>
            <a:r>
              <a:rPr lang="en-US" dirty="0"/>
              <a:t>Duplicates that reuse serial numbers</a:t>
            </a:r>
          </a:p>
          <a:p>
            <a:r>
              <a:rPr lang="en-US" dirty="0"/>
              <a:t>More duplicates than original ballots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>© Copyright 2021  -  Cyber Ninjas -  All Rights Reserved  -  Slide </a:t>
            </a:r>
            <a:fld id="{61419AA3-A83A-4C9B-80B0-1B99D4CE9AEC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en-US" sz="10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F279226-B9EC-45AC-9240-AC5297A63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936631"/>
              </p:ext>
            </p:extLst>
          </p:nvPr>
        </p:nvGraphicFramePr>
        <p:xfrm>
          <a:off x="5867400" y="2590800"/>
          <a:ext cx="5562600" cy="3313487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854199">
                  <a:extLst>
                    <a:ext uri="{9D8B030D-6E8A-4147-A177-3AD203B41FA5}">
                      <a16:colId xmlns:a16="http://schemas.microsoft.com/office/drawing/2014/main" val="2101688136"/>
                    </a:ext>
                  </a:extLst>
                </a:gridCol>
                <a:gridCol w="725556">
                  <a:extLst>
                    <a:ext uri="{9D8B030D-6E8A-4147-A177-3AD203B41FA5}">
                      <a16:colId xmlns:a16="http://schemas.microsoft.com/office/drawing/2014/main" val="1078298695"/>
                    </a:ext>
                  </a:extLst>
                </a:gridCol>
                <a:gridCol w="544445">
                  <a:extLst>
                    <a:ext uri="{9D8B030D-6E8A-4147-A177-3AD203B41FA5}">
                      <a16:colId xmlns:a16="http://schemas.microsoft.com/office/drawing/2014/main" val="363170785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8918966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70886380"/>
                    </a:ext>
                  </a:extLst>
                </a:gridCol>
              </a:tblGrid>
              <a:tr h="8407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Duplicate Ballot Serial Number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195951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Precinct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Ballot Type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Presidential Selection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Original Damaged Ballot Serial Number 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733511"/>
                  </a:ext>
                </a:extLst>
              </a:tr>
              <a:tr h="494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DUPBOARD3HAND0214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195951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643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Biden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Board 1 Hand Dup 214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755743"/>
                  </a:ext>
                </a:extLst>
              </a:tr>
              <a:tr h="494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DUPBOARD3HAND0215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195951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239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99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Trump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Board 1 Hand Dup 215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677687"/>
                  </a:ext>
                </a:extLst>
              </a:tr>
              <a:tr h="494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DUPBOARD3HAND0216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195951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391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99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Biden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Board 1 Hand Dup 216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272260"/>
                  </a:ext>
                </a:extLst>
              </a:tr>
              <a:tr h="494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DUPBOARD3HAND0217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195951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144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99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Biden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Board 1 Hand Dup 217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033735"/>
                  </a:ext>
                </a:extLst>
              </a:tr>
              <a:tr h="494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DUPBOARD3HAND0218</a:t>
                      </a: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195951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492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Biden 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Board 1 Hand Dup 218</a:t>
                      </a:r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0634" marR="48988" marT="65317" marB="653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376822"/>
                  </a:ext>
                </a:extLst>
              </a:tr>
            </a:tbl>
          </a:graphicData>
        </a:graphic>
      </p:graphicFrame>
      <p:pic>
        <p:nvPicPr>
          <p:cNvPr id="9" name="Picture 8" descr="A picture containing text, square&#10;&#10;Description automatically generated">
            <a:extLst>
              <a:ext uri="{FF2B5EF4-FFF2-40B4-BE49-F238E27FC236}">
                <a16:creationId xmlns:a16="http://schemas.microsoft.com/office/drawing/2014/main" id="{771EBEE6-86AD-42B6-A5DB-B06577D2AB5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08"/>
          <a:stretch/>
        </p:blipFill>
        <p:spPr bwMode="auto">
          <a:xfrm>
            <a:off x="6172200" y="3048000"/>
            <a:ext cx="5105400" cy="1143000"/>
          </a:xfrm>
          <a:prstGeom prst="rect">
            <a:avLst/>
          </a:prstGeom>
          <a:ln w="1905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EA9635E-2252-4BF5-823A-852B2E91A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49370"/>
              </p:ext>
            </p:extLst>
          </p:nvPr>
        </p:nvGraphicFramePr>
        <p:xfrm>
          <a:off x="5867400" y="2590800"/>
          <a:ext cx="5562600" cy="17541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60355">
                  <a:extLst>
                    <a:ext uri="{9D8B030D-6E8A-4147-A177-3AD203B41FA5}">
                      <a16:colId xmlns:a16="http://schemas.microsoft.com/office/drawing/2014/main" val="3165967669"/>
                    </a:ext>
                  </a:extLst>
                </a:gridCol>
                <a:gridCol w="689935">
                  <a:extLst>
                    <a:ext uri="{9D8B030D-6E8A-4147-A177-3AD203B41FA5}">
                      <a16:colId xmlns:a16="http://schemas.microsoft.com/office/drawing/2014/main" val="3220394323"/>
                    </a:ext>
                  </a:extLst>
                </a:gridCol>
                <a:gridCol w="2012310">
                  <a:extLst>
                    <a:ext uri="{9D8B030D-6E8A-4147-A177-3AD203B41FA5}">
                      <a16:colId xmlns:a16="http://schemas.microsoft.com/office/drawing/2014/main" val="251311888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BOX ID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TYPE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SERIAL NO.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2171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Original Damaged Ballots SD 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DSD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DUP294104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67250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Original Large Print Sent to Duplication 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DSD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DUP294104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43202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DSD RANDOM SAMPLE REVIEW 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DSD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DUP171329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087395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Original Damaged Ballots SD 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DSD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DUP171329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869726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7C2584A-1903-4D40-85D5-A31AE42F6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195508"/>
              </p:ext>
            </p:extLst>
          </p:nvPr>
        </p:nvGraphicFramePr>
        <p:xfrm>
          <a:off x="5867400" y="2600312"/>
          <a:ext cx="5562600" cy="224910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711279">
                  <a:extLst>
                    <a:ext uri="{9D8B030D-6E8A-4147-A177-3AD203B41FA5}">
                      <a16:colId xmlns:a16="http://schemas.microsoft.com/office/drawing/2014/main" val="1569586218"/>
                    </a:ext>
                  </a:extLst>
                </a:gridCol>
                <a:gridCol w="1851321">
                  <a:extLst>
                    <a:ext uri="{9D8B030D-6E8A-4147-A177-3AD203B41FA5}">
                      <a16:colId xmlns:a16="http://schemas.microsoft.com/office/drawing/2014/main" val="1698884958"/>
                    </a:ext>
                  </a:extLst>
                </a:gridCol>
              </a:tblGrid>
              <a:tr h="3153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Description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Ballots Count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9780494"/>
                  </a:ext>
                </a:extLst>
              </a:tr>
              <a:tr h="6445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Maricopa County Forensic Audit - Original Ballots Sent to Duplication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26,965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4853254"/>
                  </a:ext>
                </a:extLst>
              </a:tr>
              <a:tr h="6445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Maricopa County Forensic Audit – Duplicate Ballots Counted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29,557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2195969"/>
                  </a:ext>
                </a:extLst>
              </a:tr>
              <a:tr h="6445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Maricopa County – Reported Duplicate Ballots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27,869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5006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77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0" y="304800"/>
            <a:ext cx="8305800" cy="604434"/>
          </a:xfrm>
        </p:spPr>
        <p:txBody>
          <a:bodyPr>
            <a:normAutofit/>
          </a:bodyPr>
          <a:lstStyle/>
          <a:p>
            <a:r>
              <a:rPr lang="en-US" sz="3700" dirty="0"/>
              <a:t>Ballots &amp; Tallying – MC Forensic Audit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47800"/>
            <a:ext cx="10820400" cy="685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2159000"/>
            <a:ext cx="4495800" cy="4038600"/>
          </a:xfrm>
        </p:spPr>
        <p:txBody>
          <a:bodyPr>
            <a:normAutofit/>
          </a:bodyPr>
          <a:lstStyle/>
          <a:p>
            <a:r>
              <a:rPr lang="en-US" dirty="0"/>
              <a:t>Duplicate ballots comingled with original ballots</a:t>
            </a:r>
          </a:p>
          <a:p>
            <a:r>
              <a:rPr lang="en-US" dirty="0"/>
              <a:t>Duplicated ballots with incorrect &amp; missing serial numbers</a:t>
            </a:r>
          </a:p>
          <a:p>
            <a:r>
              <a:rPr lang="en-US" dirty="0"/>
              <a:t>Duplicates that reuse serial numbers</a:t>
            </a:r>
          </a:p>
          <a:p>
            <a:r>
              <a:rPr lang="en-US" dirty="0"/>
              <a:t>More duplicates than original ballots</a:t>
            </a:r>
          </a:p>
          <a:p>
            <a:pPr lvl="1"/>
            <a:r>
              <a:rPr lang="en-US" dirty="0"/>
              <a:t>Extra DUPS favor Trump &amp; Jorgenson</a:t>
            </a:r>
          </a:p>
          <a:p>
            <a:pPr lvl="1"/>
            <a:r>
              <a:rPr lang="en-US" dirty="0"/>
              <a:t>Extra DUPS favor McSally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>© Copyright 2021  -  Cyber Ninjas -  All Rights Reserved  -  Slide </a:t>
            </a:r>
            <a:fld id="{61419AA3-A83A-4C9B-80B0-1B99D4CE9AEC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en-US" sz="10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4ECF650-710F-4F00-9734-95245FFC8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187071"/>
              </p:ext>
            </p:extLst>
          </p:nvPr>
        </p:nvGraphicFramePr>
        <p:xfrm>
          <a:off x="5578474" y="1905000"/>
          <a:ext cx="5905501" cy="109258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50926">
                  <a:extLst>
                    <a:ext uri="{9D8B030D-6E8A-4147-A177-3AD203B41FA5}">
                      <a16:colId xmlns:a16="http://schemas.microsoft.com/office/drawing/2014/main" val="372827432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5591321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32540838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245646535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18244627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Description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Damaged Sent to Duplication (DSD)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Duplicate Ballots (DUP)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Expected % To Candidate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% Difference To Candidate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8096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Trump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995,404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996,896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48%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58%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68912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Biden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1,040,873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1,041,733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50%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33%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73678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Jorgenson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31,501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31,580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1443463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C5527A4-3315-4218-BF31-E55E26BA6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465772"/>
              </p:ext>
            </p:extLst>
          </p:nvPr>
        </p:nvGraphicFramePr>
        <p:xfrm>
          <a:off x="5562600" y="3276600"/>
          <a:ext cx="5905502" cy="87598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343939234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26831213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04980417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840256718"/>
                    </a:ext>
                  </a:extLst>
                </a:gridCol>
                <a:gridCol w="1104902">
                  <a:extLst>
                    <a:ext uri="{9D8B030D-6E8A-4147-A177-3AD203B41FA5}">
                      <a16:colId xmlns:a16="http://schemas.microsoft.com/office/drawing/2014/main" val="21510045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Description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Damaged Sent to Duplication (DSD)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Duplicate Ballots (DUP)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Expected % To Candidate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% Difference To Candidate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50642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McSally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983,662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985,100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47%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55%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96514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Kelly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1,064,336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1,065,266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51%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36%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716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26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Tally Results – (Based on DSD)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Ballots &amp; Tallying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8F2F7F9-E95A-4BDD-82A0-EAB0BFFDD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378743"/>
              </p:ext>
            </p:extLst>
          </p:nvPr>
        </p:nvGraphicFramePr>
        <p:xfrm>
          <a:off x="762000" y="2362200"/>
          <a:ext cx="10515600" cy="264833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3513148545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350919722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9951287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77541559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2095988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McSally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Kelly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Write In / Over / Under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651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Maricopa County Forensic Audit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983,662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1,064,336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40,398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2,088,396</a:t>
                      </a:r>
                      <a:r>
                        <a:rPr lang="en-US" sz="1600" dirty="0">
                          <a:effectLst/>
                        </a:rPr>
                        <a:t>*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7691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Official Maricopa County Canvass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984,203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1,064,396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40,964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2,089,563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2886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DELTA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(541)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(60)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(566)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(1,167)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8297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06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Tally Results – (Based on DSD)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Ballots &amp; Tallying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4ECCD1-1E37-4DA2-9328-C2053A3E3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652189"/>
              </p:ext>
            </p:extLst>
          </p:nvPr>
        </p:nvGraphicFramePr>
        <p:xfrm>
          <a:off x="762000" y="2286000"/>
          <a:ext cx="10515600" cy="264833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410642612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2290411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5319443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321300107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62429476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774998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Trump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Biden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Jorgenson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Write In / Over / Under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67577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Maricopa County Forensic Audit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995,404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1,040,873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31,501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20,791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2,088,569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3468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Official Maricopa County Canvass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995,665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1,040,774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31,705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21,419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2,089,563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4504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DELTA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(261)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(204)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(628)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(994)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245377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5AA94F1-BF1C-4DD5-AD27-8C579CBD5132}"/>
              </a:ext>
            </a:extLst>
          </p:cNvPr>
          <p:cNvSpPr txBox="1"/>
          <p:nvPr/>
        </p:nvSpPr>
        <p:spPr>
          <a:xfrm>
            <a:off x="533400" y="6096000"/>
            <a:ext cx="1112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 Slight difference in Presidential &amp; Senate ballot totals are due to small differences in hand counts across 2.1M ballots</a:t>
            </a:r>
          </a:p>
        </p:txBody>
      </p:sp>
    </p:spTree>
    <p:extLst>
      <p:ext uri="{BB962C8B-B14F-4D97-AF65-F5344CB8AC3E}">
        <p14:creationId xmlns:p14="http://schemas.microsoft.com/office/powerpoint/2010/main" val="186137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0" y="304800"/>
            <a:ext cx="8305800" cy="604434"/>
          </a:xfrm>
        </p:spPr>
        <p:txBody>
          <a:bodyPr>
            <a:normAutofit/>
          </a:bodyPr>
          <a:lstStyle/>
          <a:p>
            <a:r>
              <a:rPr lang="en-US" sz="3700" dirty="0"/>
              <a:t>Ballots &amp; Tallying – MC Forensic Audit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47800"/>
            <a:ext cx="10820400" cy="685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2159000"/>
            <a:ext cx="8991600" cy="4038600"/>
          </a:xfrm>
        </p:spPr>
        <p:txBody>
          <a:bodyPr>
            <a:normAutofit/>
          </a:bodyPr>
          <a:lstStyle/>
          <a:p>
            <a:r>
              <a:rPr lang="en-US" dirty="0"/>
              <a:t>At least a batch of 50 ballots was run through the tabulators twice.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>© Copyright 2021  -  Cyber Ninjas -  All Rights Reserved  -  Slide </a:t>
            </a:r>
            <a:fld id="{61419AA3-A83A-4C9B-80B0-1B99D4CE9AEC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D27636-6FDC-4A2A-964F-86B658776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700" y="2817878"/>
            <a:ext cx="5467350" cy="35575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B956AF-4A1C-494E-86D5-5B22BDFC1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42" y="2817878"/>
            <a:ext cx="5077556" cy="352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4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0" y="304800"/>
            <a:ext cx="8305800" cy="604434"/>
          </a:xfrm>
        </p:spPr>
        <p:txBody>
          <a:bodyPr>
            <a:normAutofit/>
          </a:bodyPr>
          <a:lstStyle/>
          <a:p>
            <a:r>
              <a:rPr lang="en-US" sz="3700" dirty="0"/>
              <a:t>Ballots &amp; Tallying – MC Forensic Audit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47800"/>
            <a:ext cx="10820400" cy="685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2159000"/>
            <a:ext cx="7010400" cy="4038600"/>
          </a:xfrm>
        </p:spPr>
        <p:txBody>
          <a:bodyPr>
            <a:normAutofit/>
          </a:bodyPr>
          <a:lstStyle/>
          <a:p>
            <a:r>
              <a:rPr lang="en-US" dirty="0"/>
              <a:t>Several UOCAVA ballots have been double-counted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>© Copyright 2021  -  Cyber Ninjas -  All Rights Reserved  -  Slide </a:t>
            </a:r>
            <a:fld id="{61419AA3-A83A-4C9B-80B0-1B99D4CE9AEC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en-US" sz="1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038628-617D-498A-990E-BAE66FC2E5F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0032" y="2764799"/>
            <a:ext cx="3698067" cy="344692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39493D-0FD5-4A11-B9CE-76AF21ECF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530934"/>
            <a:ext cx="3250256" cy="380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4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Official Results</a:t>
            </a:r>
          </a:p>
        </p:txBody>
      </p:sp>
    </p:spTree>
    <p:extLst>
      <p:ext uri="{BB962C8B-B14F-4D97-AF65-F5344CB8AC3E}">
        <p14:creationId xmlns:p14="http://schemas.microsoft.com/office/powerpoint/2010/main" val="4193646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Official Results 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10744200" cy="4038600"/>
          </a:xfrm>
        </p:spPr>
        <p:txBody>
          <a:bodyPr/>
          <a:lstStyle/>
          <a:p>
            <a:r>
              <a:rPr lang="en-US" dirty="0"/>
              <a:t>Official Canvass – Tallies of the ballots cast</a:t>
            </a:r>
          </a:p>
          <a:p>
            <a:pPr lvl="1"/>
            <a:r>
              <a:rPr lang="en-US" dirty="0"/>
              <a:t>Per candidate, per precinct, provisional, etc. </a:t>
            </a:r>
          </a:p>
          <a:p>
            <a:r>
              <a:rPr lang="en-US" dirty="0"/>
              <a:t>VM55 Final Voted File – A list of all the people who cast a ballot in the election</a:t>
            </a:r>
          </a:p>
          <a:p>
            <a:pPr lvl="1"/>
            <a:r>
              <a:rPr lang="en-US" dirty="0"/>
              <a:t>Indicates method of voting and other details</a:t>
            </a:r>
          </a:p>
          <a:p>
            <a:r>
              <a:rPr lang="en-US" dirty="0"/>
              <a:t>VM34 Full Voter File – A list of all people eligible to vote</a:t>
            </a:r>
          </a:p>
          <a:p>
            <a:pPr lvl="1"/>
            <a:r>
              <a:rPr lang="en-US" dirty="0"/>
              <a:t>Released on a monthly basis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Official Results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3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10744200" cy="4038600"/>
          </a:xfrm>
        </p:spPr>
        <p:txBody>
          <a:bodyPr/>
          <a:lstStyle/>
          <a:p>
            <a:r>
              <a:rPr lang="en-US" dirty="0"/>
              <a:t>EV32 Early Voting Sents – A list of all the ballots mailed out</a:t>
            </a:r>
          </a:p>
          <a:p>
            <a:pPr lvl="1"/>
            <a:r>
              <a:rPr lang="en-US" dirty="0"/>
              <a:t>Includes the date mailed, the address mailed to, the ballot type, etc.</a:t>
            </a:r>
          </a:p>
          <a:p>
            <a:r>
              <a:rPr lang="en-US" dirty="0"/>
              <a:t>EV33 Early Voting Returns – A list of all the ballots received for Early Voting</a:t>
            </a:r>
          </a:p>
          <a:p>
            <a:pPr lvl="1"/>
            <a:r>
              <a:rPr lang="en-US" dirty="0"/>
              <a:t>Includes the date returned and the method (Mail-in or in Person)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Official Results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13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Election System 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4419600" cy="3581405"/>
          </a:xfrm>
        </p:spPr>
        <p:txBody>
          <a:bodyPr/>
          <a:lstStyle/>
          <a:p>
            <a:r>
              <a:rPr lang="en-US" sz="2200" dirty="0"/>
              <a:t>If the following situation happened</a:t>
            </a:r>
          </a:p>
          <a:p>
            <a:pPr lvl="1"/>
            <a:r>
              <a:rPr lang="en-US" sz="2000" dirty="0"/>
              <a:t>10 people mailed in a ballot</a:t>
            </a:r>
          </a:p>
          <a:p>
            <a:pPr lvl="1"/>
            <a:r>
              <a:rPr lang="en-US" sz="2000" dirty="0"/>
              <a:t>10 people voted early in person</a:t>
            </a:r>
          </a:p>
          <a:p>
            <a:pPr lvl="1"/>
            <a:r>
              <a:rPr lang="en-US" sz="2000" dirty="0"/>
              <a:t>10 people voted on election day in person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Official Results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F8CED0-932A-4B17-9D6A-7DDDCB6AD027}"/>
              </a:ext>
            </a:extLst>
          </p:cNvPr>
          <p:cNvSpPr txBox="1">
            <a:spLocks/>
          </p:cNvSpPr>
          <p:nvPr/>
        </p:nvSpPr>
        <p:spPr>
          <a:xfrm>
            <a:off x="5181600" y="2133600"/>
            <a:ext cx="6477000" cy="3657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317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060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You would expect</a:t>
            </a:r>
          </a:p>
          <a:p>
            <a:pPr lvl="1"/>
            <a:r>
              <a:rPr lang="en-US" sz="2000" dirty="0"/>
              <a:t>The Official Canvas has a total of 30 votes across all the candidates / precincts etc.</a:t>
            </a:r>
          </a:p>
          <a:p>
            <a:pPr lvl="1"/>
            <a:r>
              <a:rPr lang="en-US" sz="2000" dirty="0"/>
              <a:t>The VM55 should show a list of 30 people:</a:t>
            </a:r>
          </a:p>
          <a:p>
            <a:pPr lvl="2"/>
            <a:r>
              <a:rPr lang="en-US" sz="1800" dirty="0"/>
              <a:t>10 people who voted via mail-in</a:t>
            </a:r>
          </a:p>
          <a:p>
            <a:pPr lvl="2"/>
            <a:r>
              <a:rPr lang="en-US" sz="1800" dirty="0"/>
              <a:t>10 via Early Voting in Person</a:t>
            </a:r>
          </a:p>
          <a:p>
            <a:pPr lvl="2"/>
            <a:r>
              <a:rPr lang="en-US" sz="1800" dirty="0"/>
              <a:t>10 via Election Day in person</a:t>
            </a:r>
          </a:p>
          <a:p>
            <a:pPr lvl="1"/>
            <a:r>
              <a:rPr lang="en-US" sz="2000" dirty="0"/>
              <a:t>EV32 Sents would show 10 ballots mailed</a:t>
            </a:r>
          </a:p>
          <a:p>
            <a:pPr lvl="1"/>
            <a:r>
              <a:rPr lang="en-US" sz="2000" dirty="0"/>
              <a:t>EV33 Returns would show 10 mail-in ballots received, and 10 mail-in ballots for EV In Person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AFE69-3012-4703-A75C-C1A2821CC465}"/>
              </a:ext>
            </a:extLst>
          </p:cNvPr>
          <p:cNvSpPr txBox="1"/>
          <p:nvPr/>
        </p:nvSpPr>
        <p:spPr>
          <a:xfrm>
            <a:off x="533400" y="5943600"/>
            <a:ext cx="1112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None of these system balance.</a:t>
            </a:r>
          </a:p>
        </p:txBody>
      </p:sp>
    </p:spTree>
    <p:extLst>
      <p:ext uri="{BB962C8B-B14F-4D97-AF65-F5344CB8AC3E}">
        <p14:creationId xmlns:p14="http://schemas.microsoft.com/office/powerpoint/2010/main" val="411788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 uiExpand="1" build="p" bldLvl="3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0" y="304800"/>
            <a:ext cx="8305800" cy="604434"/>
          </a:xfrm>
        </p:spPr>
        <p:txBody>
          <a:bodyPr>
            <a:normAutofit/>
          </a:bodyPr>
          <a:lstStyle/>
          <a:p>
            <a:r>
              <a:rPr lang="en-US" sz="3700" dirty="0"/>
              <a:t>Official Results – MC Forensic Audit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47800"/>
            <a:ext cx="10820400" cy="685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2159000"/>
            <a:ext cx="11125200" cy="4038600"/>
          </a:xfrm>
        </p:spPr>
        <p:txBody>
          <a:bodyPr>
            <a:normAutofit/>
          </a:bodyPr>
          <a:lstStyle/>
          <a:p>
            <a:r>
              <a:rPr lang="en-US" dirty="0"/>
              <a:t>Official Canvass has 3,432 more ballots cast than the list of people who show as having cast a vote (VM55)</a:t>
            </a:r>
          </a:p>
          <a:p>
            <a:r>
              <a:rPr lang="en-US" dirty="0"/>
              <a:t>9,041 mail-in voters show returning more ballots (EV33) than they were sent (EV32).</a:t>
            </a:r>
          </a:p>
          <a:p>
            <a:r>
              <a:rPr lang="en-US" dirty="0"/>
              <a:t>277 Precincts show in the Official Canvass as having more ballots cast than people who showed up to vote (VM55) for a total of 1,551 excess votes.</a:t>
            </a:r>
          </a:p>
          <a:p>
            <a:r>
              <a:rPr lang="en-US" dirty="0"/>
              <a:t>There are 2,472 ballots shown in EV33 that don’t have corresponding entries in the VM55, and only 2,042 ballots show as rejected in the Official Canvas for a discrepancy of 430.</a:t>
            </a:r>
          </a:p>
          <a:p>
            <a:r>
              <a:rPr lang="en-US" dirty="0"/>
              <a:t>397 mail-in ballots show as received (EV33) that never show as sent (EV32).</a:t>
            </a:r>
          </a:p>
          <a:p>
            <a:r>
              <a:rPr lang="en-US" dirty="0"/>
              <a:t>255,326 Early Votes show in the VM55 that do not have a corresponding EV33 entry.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>© Copyright 2021  -  Cyber Ninjas -  All Rights Reserved  -  Slide </a:t>
            </a:r>
            <a:fld id="{61419AA3-A83A-4C9B-80B0-1B99D4CE9AEC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8480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Voters Who Moved</a:t>
            </a:r>
          </a:p>
        </p:txBody>
      </p:sp>
    </p:spTree>
    <p:extLst>
      <p:ext uri="{BB962C8B-B14F-4D97-AF65-F5344CB8AC3E}">
        <p14:creationId xmlns:p14="http://schemas.microsoft.com/office/powerpoint/2010/main" val="980374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10744200" cy="4038600"/>
          </a:xfrm>
        </p:spPr>
        <p:txBody>
          <a:bodyPr/>
          <a:lstStyle/>
          <a:p>
            <a:r>
              <a:rPr lang="en-US" dirty="0"/>
              <a:t>Individuals who voted were compared against a commercial database called Melissa to see who moved before the October 5</a:t>
            </a:r>
            <a:r>
              <a:rPr lang="en-US" baseline="30000" dirty="0"/>
              <a:t>th</a:t>
            </a:r>
            <a:r>
              <a:rPr lang="en-US" dirty="0"/>
              <a:t> cutoff.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Melissa Personator</a:t>
            </a:r>
          </a:p>
          <a:p>
            <a:pPr lvl="1"/>
            <a:r>
              <a:rPr lang="en-US" dirty="0"/>
              <a:t>Checks addresses associated with a user</a:t>
            </a:r>
          </a:p>
          <a:p>
            <a:pPr lvl="1"/>
            <a:r>
              <a:rPr lang="en-US" dirty="0"/>
              <a:t>Shows prior and current addresses</a:t>
            </a:r>
          </a:p>
          <a:p>
            <a:pPr lvl="1"/>
            <a:r>
              <a:rPr lang="en-US" dirty="0"/>
              <a:t>Tracks moves and move dates</a:t>
            </a:r>
          </a:p>
          <a:p>
            <a:pPr lvl="1"/>
            <a:r>
              <a:rPr lang="en-US" dirty="0"/>
              <a:t>Tracks date-of-birth and death dates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Moving–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12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0" y="304800"/>
            <a:ext cx="8305800" cy="604434"/>
          </a:xfrm>
        </p:spPr>
        <p:txBody>
          <a:bodyPr>
            <a:normAutofit/>
          </a:bodyPr>
          <a:lstStyle/>
          <a:p>
            <a:r>
              <a:rPr lang="en-US" sz="3700" dirty="0"/>
              <a:t>Moving – MC Forensic Audit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47800"/>
            <a:ext cx="10820400" cy="685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2159000"/>
            <a:ext cx="11125200" cy="4038600"/>
          </a:xfrm>
        </p:spPr>
        <p:txBody>
          <a:bodyPr>
            <a:normAutofit/>
          </a:bodyPr>
          <a:lstStyle/>
          <a:p>
            <a:r>
              <a:rPr lang="en-US" dirty="0"/>
              <a:t>23,344 voters voted via mail-in ballot even though they show in Melissa as having moved, and no one with the same last name shows as living at the address.</a:t>
            </a:r>
          </a:p>
          <a:p>
            <a:r>
              <a:rPr lang="en-US" dirty="0"/>
              <a:t>2,382 voters voted in-person even though they show in Melissa as having moved out of Maricopa County.</a:t>
            </a:r>
          </a:p>
          <a:p>
            <a:r>
              <a:rPr lang="en-US" dirty="0"/>
              <a:t>2,081 voters moved out-of-state during the 29 days before the election and were given a full ballot instead of a presidential-only ballot.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>© Copyright 2021  -  Cyber Ninjas -  All Rights Reserved  -  Slide </a:t>
            </a:r>
            <a:fld id="{61419AA3-A83A-4C9B-80B0-1B99D4CE9AEC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29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3007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Voter Rolls</a:t>
            </a:r>
          </a:p>
        </p:txBody>
      </p:sp>
    </p:spTree>
    <p:extLst>
      <p:ext uri="{BB962C8B-B14F-4D97-AF65-F5344CB8AC3E}">
        <p14:creationId xmlns:p14="http://schemas.microsoft.com/office/powerpoint/2010/main" val="95594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Voter Rolls 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5257800" cy="4038600"/>
          </a:xfrm>
        </p:spPr>
        <p:txBody>
          <a:bodyPr/>
          <a:lstStyle/>
          <a:p>
            <a:r>
              <a:rPr lang="en-US" dirty="0"/>
              <a:t>Registration dates do not generally change unless to correct a mistake.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Official Results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B7D531-453A-4D6F-91BB-A46884B0F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971800"/>
            <a:ext cx="818197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6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Voter Rolls -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595"/>
            <a:ext cx="9982200" cy="4038600"/>
          </a:xfrm>
        </p:spPr>
        <p:txBody>
          <a:bodyPr/>
          <a:lstStyle/>
          <a:p>
            <a:r>
              <a:rPr lang="en-US" dirty="0"/>
              <a:t>AFFSEQ is a unique number found in the voter roll system that is associated with a single transaction to a single user. </a:t>
            </a:r>
          </a:p>
          <a:p>
            <a:pPr lvl="1"/>
            <a:r>
              <a:rPr lang="en-US" dirty="0"/>
              <a:t>That change transaction has an image  to go along with it to reference the document that authorized the change.</a:t>
            </a:r>
          </a:p>
          <a:p>
            <a:pPr lvl="1"/>
            <a:r>
              <a:rPr lang="en-US" dirty="0"/>
              <a:t>AFFSEQ’s should be unique and only happen once and definitely shouldn’t be shared by users.</a:t>
            </a:r>
          </a:p>
          <a:p>
            <a:r>
              <a:rPr lang="en-US" dirty="0"/>
              <a:t>A.R.S. 16-152 requires that complete names be used.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Official Results – MC Forensic Audit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Copyright 2021  -  Cyber Ninjas -  All Rights Reserved  -  Slide </a:t>
            </a:r>
            <a:fld id="{61419AA3-A83A-4C9B-80B0-1B99D4CE9AEC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8480CC-76F5-4E3E-B4ED-48E512A02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495800"/>
            <a:ext cx="732472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8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66BEA-1A56-4A08-A3E9-8739ABF42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0" y="304800"/>
            <a:ext cx="8305800" cy="604434"/>
          </a:xfrm>
        </p:spPr>
        <p:txBody>
          <a:bodyPr>
            <a:normAutofit/>
          </a:bodyPr>
          <a:lstStyle/>
          <a:p>
            <a:r>
              <a:rPr lang="en-US" sz="3700" dirty="0"/>
              <a:t>Ballots &amp; Tallying – MC Forensic Audit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12B8C-F8AE-479A-9A23-4DA1DC40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47800"/>
            <a:ext cx="10820400" cy="685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0A02-E2DE-4235-B74B-F2427606CF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2159000"/>
            <a:ext cx="6629400" cy="4038600"/>
          </a:xfrm>
        </p:spPr>
        <p:txBody>
          <a:bodyPr>
            <a:normAutofit/>
          </a:bodyPr>
          <a:lstStyle/>
          <a:p>
            <a:r>
              <a:rPr lang="en-US" dirty="0"/>
              <a:t>Potentially as many as 5,047 individuals who voted in more than one county for up to 5,295 votes.</a:t>
            </a:r>
          </a:p>
          <a:p>
            <a:r>
              <a:rPr lang="en-US" dirty="0"/>
              <a:t>393 voters with incomplete names voted in the election.</a:t>
            </a:r>
          </a:p>
          <a:p>
            <a:r>
              <a:rPr lang="en-US" dirty="0"/>
              <a:t>198 individuals registered after the October 15</a:t>
            </a:r>
            <a:r>
              <a:rPr lang="en-US" baseline="30000" dirty="0"/>
              <a:t>th</a:t>
            </a:r>
            <a:r>
              <a:rPr lang="en-US" dirty="0"/>
              <a:t> cutoff and voted in the election.</a:t>
            </a:r>
          </a:p>
          <a:p>
            <a:r>
              <a:rPr lang="en-US" dirty="0"/>
              <a:t>2,861 voters have shared an AFFSEQ number with another voter at some point.</a:t>
            </a:r>
          </a:p>
          <a:p>
            <a:r>
              <a:rPr lang="en-US" dirty="0"/>
              <a:t>282 potentially deceased voters voted in the election.</a:t>
            </a:r>
          </a:p>
          <a:p>
            <a:r>
              <a:rPr lang="en-US" dirty="0"/>
              <a:t>186 people potentially have duplicate voter IDs that both voted.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C7C4-8208-4BDB-BB11-85680B55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53200"/>
            <a:ext cx="12192000" cy="228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>© Copyright 2021  -  Cyber Ninjas -  All Rights Reserved  -  Slide </a:t>
            </a:r>
            <a:fld id="{61419AA3-A83A-4C9B-80B0-1B99D4CE9AEC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33</a:t>
            </a:fld>
            <a:endParaRPr lang="en-US" sz="10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17E6614-AE46-4EFE-AFCA-48C70031BB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443653"/>
              </p:ext>
            </p:extLst>
          </p:nvPr>
        </p:nvGraphicFramePr>
        <p:xfrm>
          <a:off x="7576777" y="2473405"/>
          <a:ext cx="3825875" cy="31083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11375">
                  <a:extLst>
                    <a:ext uri="{9D8B030D-6E8A-4147-A177-3AD203B41FA5}">
                      <a16:colId xmlns:a16="http://schemas.microsoft.com/office/drawing/2014/main" val="399848085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10186429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Description</a:t>
                      </a:r>
                      <a:endParaRPr lang="en-US" sz="22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Number of voters</a:t>
                      </a:r>
                      <a:endParaRPr lang="en-US" sz="22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0150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Last name only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15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96314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Last name is an initial only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9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9873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 last name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45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0468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First name is an initial only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324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8826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Total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393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9671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08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Tech Computer 16x9">
  <a:themeElements>
    <a:clrScheme name="Custom 1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25B2F2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ustom 2">
      <a:majorFont>
        <a:latin typeface="Orbitron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Template.potx" id="{3F3FBB20-BC0F-4174-8E51-9AB839D00D0A}" vid="{F98801B2-77FF-4A7C-ADCB-6D9982B2DAF1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545DDB8D29CA4CB621273A288D4321" ma:contentTypeVersion="14" ma:contentTypeDescription="Create a new document." ma:contentTypeScope="" ma:versionID="6d1e7f02edca0f65aeda06bf6d05cf22">
  <xsd:schema xmlns:xsd="http://www.w3.org/2001/XMLSchema" xmlns:xs="http://www.w3.org/2001/XMLSchema" xmlns:p="http://schemas.microsoft.com/office/2006/metadata/properties" xmlns:ns2="0f6f339a-e1ac-40e8-9ad9-ca0c820b3777" xmlns:ns3="08684573-bf01-4be4-a6b6-c58a323eb455" targetNamespace="http://schemas.microsoft.com/office/2006/metadata/properties" ma:root="true" ma:fieldsID="4706ec3856958b1581b672c7ac6be5e0" ns2:_="" ns3:_="">
    <xsd:import namespace="0f6f339a-e1ac-40e8-9ad9-ca0c820b3777"/>
    <xsd:import namespace="08684573-bf01-4be4-a6b6-c58a323eb45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6f339a-e1ac-40e8-9ad9-ca0c820b377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84573-bf01-4be4-a6b6-c58a323eb4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9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911158-C229-41AC-8821-C9D50212765F}">
  <ds:schemaRefs>
    <ds:schemaRef ds:uri="08684573-bf01-4be4-a6b6-c58a323eb455"/>
    <ds:schemaRef ds:uri="0f6f339a-e1ac-40e8-9ad9-ca0c820b3777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3BADEBA-0C88-4D98-9B4A-37FF0FC262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6f339a-e1ac-40e8-9ad9-ca0c820b3777"/>
    <ds:schemaRef ds:uri="08684573-bf01-4be4-a6b6-c58a323eb4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56197A-1D01-42BF-ADBC-109A3DA4E1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DefaultTemplate</Template>
  <TotalTime>1361</TotalTime>
  <Words>1954</Words>
  <Application>Microsoft Office PowerPoint</Application>
  <PresentationFormat>Widescreen</PresentationFormat>
  <Paragraphs>344</Paragraphs>
  <Slides>33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Times New Roman</vt:lpstr>
      <vt:lpstr>Candara</vt:lpstr>
      <vt:lpstr>Calibri</vt:lpstr>
      <vt:lpstr>Orbitron</vt:lpstr>
      <vt:lpstr>Tech Computer 16x9</vt:lpstr>
      <vt:lpstr>Forensic Election Audit</vt:lpstr>
      <vt:lpstr>Introduction</vt:lpstr>
      <vt:lpstr>PowerPoint Presentation</vt:lpstr>
      <vt:lpstr>Overview</vt:lpstr>
      <vt:lpstr>PowerPoint Presentation</vt:lpstr>
      <vt:lpstr>Security</vt:lpstr>
      <vt:lpstr>PowerPoint Presentation</vt:lpstr>
      <vt:lpstr>Tallying</vt:lpstr>
      <vt:lpstr>PowerPoint Presentation</vt:lpstr>
      <vt:lpstr>Paper Examination (PE)</vt:lpstr>
      <vt:lpstr>Status</vt:lpstr>
      <vt:lpstr>Current Status</vt:lpstr>
      <vt:lpstr>Current Status</vt:lpstr>
      <vt:lpstr>Ballots &amp; Tallying</vt:lpstr>
      <vt:lpstr>Ballots &amp; Tallying - Background</vt:lpstr>
      <vt:lpstr>Findings</vt:lpstr>
      <vt:lpstr>Findings</vt:lpstr>
      <vt:lpstr>Tally Results – (Based on DSD)</vt:lpstr>
      <vt:lpstr>Tally Results – (Based on DSD)</vt:lpstr>
      <vt:lpstr>Findings</vt:lpstr>
      <vt:lpstr>Findings</vt:lpstr>
      <vt:lpstr>Official Results</vt:lpstr>
      <vt:lpstr>Official Results - Background</vt:lpstr>
      <vt:lpstr>Definitions</vt:lpstr>
      <vt:lpstr>Election System Balance</vt:lpstr>
      <vt:lpstr>Findings</vt:lpstr>
      <vt:lpstr>Voters Who Moved</vt:lpstr>
      <vt:lpstr>Moving - Background</vt:lpstr>
      <vt:lpstr>Findings</vt:lpstr>
      <vt:lpstr>Voter Rolls</vt:lpstr>
      <vt:lpstr>Voter Rolls - Background</vt:lpstr>
      <vt:lpstr>Voter Rolls - Background</vt:lpstr>
      <vt:lpstr>Findings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 Setup</dc:title>
  <dc:creator>Natalie McLaughlin</dc:creator>
  <cp:keywords/>
  <cp:lastModifiedBy>Douglas Logan</cp:lastModifiedBy>
  <cp:revision>28</cp:revision>
  <cp:lastPrinted>2021-09-24T02:42:13Z</cp:lastPrinted>
  <dcterms:created xsi:type="dcterms:W3CDTF">2021-09-23T08:33:28Z</dcterms:created>
  <dcterms:modified xsi:type="dcterms:W3CDTF">2021-09-24T17:32:30Z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TC029010269991</vt:lpwstr>
  </property>
  <property fmtid="{D5CDD505-2E9C-101B-9397-08002B2CF9AE}" pid="3" name="ContentTypeId">
    <vt:lpwstr>0x010100E1545DDB8D29CA4CB621273A288D4321</vt:lpwstr>
  </property>
</Properties>
</file>